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85" r:id="rId2"/>
    <p:sldId id="275" r:id="rId3"/>
    <p:sldId id="284" r:id="rId4"/>
    <p:sldId id="276" r:id="rId5"/>
    <p:sldId id="282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7" r:id="rId15"/>
    <p:sldId id="268" r:id="rId16"/>
    <p:sldId id="269" r:id="rId17"/>
    <p:sldId id="270" r:id="rId18"/>
    <p:sldId id="271" r:id="rId19"/>
    <p:sldId id="273" r:id="rId20"/>
    <p:sldId id="277" r:id="rId21"/>
    <p:sldId id="286" r:id="rId22"/>
    <p:sldId id="279" r:id="rId23"/>
    <p:sldId id="28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193" autoAdjust="0"/>
    <p:restoredTop sz="94660"/>
  </p:normalViewPr>
  <p:slideViewPr>
    <p:cSldViewPr>
      <p:cViewPr>
        <p:scale>
          <a:sx n="66" d="100"/>
          <a:sy n="66" d="100"/>
        </p:scale>
        <p:origin x="-1440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A266B-7816-4C3C-B721-D880BC9721FE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61DAA-B447-4CA4-A0A4-4CBA4AC7E9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61DAA-B447-4CA4-A0A4-4CBA4AC7E95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E7117-658B-4EA2-A9AC-872DEEEFA4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61DAA-B447-4CA4-A0A4-4CBA4AC7E95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61DAA-B447-4CA4-A0A4-4CBA4AC7E95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61DAA-B447-4CA4-A0A4-4CBA4AC7E95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61DAA-B447-4CA4-A0A4-4CBA4AC7E95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B2F9ED-5607-4630-990E-BF08F8847628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82786F-D55B-4D2D-9F18-1069DF05B95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153400" cy="7078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        Welcome   to  join  the  class</a:t>
            </a:r>
            <a:endParaRPr lang="en-US" sz="4000" dirty="0"/>
          </a:p>
        </p:txBody>
      </p:sp>
      <p:pic>
        <p:nvPicPr>
          <p:cNvPr id="3" name="Picture 2" descr="c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362200"/>
            <a:ext cx="6934199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91540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Structure of  positive   degree   to  present  equal  of  two  things  :</a:t>
            </a:r>
          </a:p>
          <a:p>
            <a:endParaRPr lang="en-US" dirty="0" smtClean="0"/>
          </a:p>
          <a:p>
            <a:r>
              <a:rPr lang="en-US" dirty="0" smtClean="0"/>
              <a:t>                                   </a:t>
            </a:r>
            <a:r>
              <a:rPr lang="en-US" dirty="0" err="1" smtClean="0"/>
              <a:t>Np</a:t>
            </a:r>
            <a:r>
              <a:rPr lang="en-US" dirty="0" smtClean="0"/>
              <a:t> 1 + verb + as + adjective +as +</a:t>
            </a:r>
            <a:r>
              <a:rPr lang="en-US" dirty="0" err="1" smtClean="0"/>
              <a:t>Np</a:t>
            </a:r>
            <a:r>
              <a:rPr lang="en-US" dirty="0" smtClean="0"/>
              <a:t> 2   .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</a:t>
            </a:r>
          </a:p>
          <a:p>
            <a:r>
              <a:rPr lang="en-US" dirty="0" smtClean="0"/>
              <a:t>             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" name="Picture 2" descr="nip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438399"/>
            <a:ext cx="3505200" cy="2590801"/>
          </a:xfrm>
          <a:prstGeom prst="rect">
            <a:avLst/>
          </a:prstGeom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514600"/>
            <a:ext cx="3810000" cy="2514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95600" y="5105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Lion  is  as……………….as  Tiger.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781800" y="6324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895600" y="5562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Lion  is  as </a:t>
            </a:r>
            <a:r>
              <a:rPr lang="en-US" dirty="0" smtClean="0">
                <a:solidFill>
                  <a:srgbClr val="FF0000"/>
                </a:solidFill>
              </a:rPr>
              <a:t> ferocious  </a:t>
            </a:r>
            <a:r>
              <a:rPr lang="en-US" dirty="0" smtClean="0"/>
              <a:t>as  Tiger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839200" cy="9541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Structure  of  positive  degree  for  negative  sentence :</a:t>
            </a:r>
          </a:p>
          <a:p>
            <a:endParaRPr lang="en-US" dirty="0" smtClean="0"/>
          </a:p>
          <a:p>
            <a:r>
              <a:rPr lang="en-US" dirty="0" smtClean="0"/>
              <a:t>                 Np1+ verb negative  form +so +adjective +as  +Np2 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	</a:t>
            </a:r>
            <a:r>
              <a:rPr lang="en-US" dirty="0" err="1" smtClean="0"/>
              <a:t>Roky</a:t>
            </a:r>
            <a:r>
              <a:rPr lang="en-US" dirty="0" smtClean="0"/>
              <a:t>  isn’t  so  </a:t>
            </a:r>
            <a:r>
              <a:rPr lang="en-US" dirty="0" smtClean="0">
                <a:solidFill>
                  <a:srgbClr val="00B050"/>
                </a:solidFill>
              </a:rPr>
              <a:t>good </a:t>
            </a:r>
            <a:r>
              <a:rPr lang="en-US" dirty="0" smtClean="0"/>
              <a:t>  as  </a:t>
            </a:r>
            <a:r>
              <a:rPr lang="en-US" dirty="0" err="1" smtClean="0"/>
              <a:t>Rony</a:t>
            </a:r>
            <a:r>
              <a:rPr lang="en-US" dirty="0" smtClean="0"/>
              <a:t>  .</a:t>
            </a:r>
          </a:p>
          <a:p>
            <a:r>
              <a:rPr lang="en-US" dirty="0" smtClean="0"/>
              <a:t>			or  </a:t>
            </a:r>
            <a:r>
              <a:rPr lang="en-US" dirty="0" err="1" smtClean="0"/>
              <a:t>Roky</a:t>
            </a:r>
            <a:r>
              <a:rPr lang="en-US" dirty="0" smtClean="0"/>
              <a:t>  isn’t  as  </a:t>
            </a:r>
            <a:r>
              <a:rPr lang="en-US" dirty="0" smtClean="0">
                <a:solidFill>
                  <a:srgbClr val="0070C0"/>
                </a:solidFill>
              </a:rPr>
              <a:t>good </a:t>
            </a:r>
            <a:r>
              <a:rPr lang="en-US" dirty="0" smtClean="0"/>
              <a:t> as  </a:t>
            </a:r>
            <a:r>
              <a:rPr lang="en-US" dirty="0" err="1" smtClean="0"/>
              <a:t>Rony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" name="Picture 2" descr="j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514600"/>
            <a:ext cx="3200400" cy="2362200"/>
          </a:xfrm>
          <a:prstGeom prst="rect">
            <a:avLst/>
          </a:prstGeom>
        </p:spPr>
      </p:pic>
      <p:pic>
        <p:nvPicPr>
          <p:cNvPr id="4" name="Picture 3" descr="liam-payn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514600"/>
            <a:ext cx="3048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 .Structure   of  comparative  degree  :  </a:t>
            </a:r>
            <a:r>
              <a:rPr lang="en-US" dirty="0" smtClean="0"/>
              <a:t>Subject + verb +adjective +</a:t>
            </a:r>
            <a:r>
              <a:rPr lang="en-US" dirty="0" err="1" smtClean="0"/>
              <a:t>er</a:t>
            </a:r>
            <a:r>
              <a:rPr lang="en-US" dirty="0" smtClean="0"/>
              <a:t> + than + object 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NB .  Latin  words  such  as  senior ,junior ,major ,minor , </a:t>
            </a:r>
            <a:r>
              <a:rPr lang="en-US" dirty="0" err="1" smtClean="0"/>
              <a:t>prefior</a:t>
            </a:r>
            <a:r>
              <a:rPr lang="en-US" dirty="0" smtClean="0"/>
              <a:t>  etc  if  one </a:t>
            </a:r>
          </a:p>
          <a:p>
            <a:r>
              <a:rPr lang="en-US" dirty="0" smtClean="0"/>
              <a:t>Of  them  is  used  in  the  comparative  degree  instead  of  “then” “ to”  will  be  used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                 Horse   runs  </a:t>
            </a:r>
            <a:r>
              <a:rPr lang="en-US" dirty="0" smtClean="0">
                <a:solidFill>
                  <a:srgbClr val="00B050"/>
                </a:solidFill>
              </a:rPr>
              <a:t>…………….. </a:t>
            </a:r>
            <a:r>
              <a:rPr lang="en-US" dirty="0" smtClean="0"/>
              <a:t> than  Zebra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</p:txBody>
      </p:sp>
      <p:pic>
        <p:nvPicPr>
          <p:cNvPr id="3" name="Picture 2" descr="nip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895600"/>
            <a:ext cx="3276600" cy="2209800"/>
          </a:xfrm>
          <a:prstGeom prst="rect">
            <a:avLst/>
          </a:prstGeom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895600"/>
            <a:ext cx="3429001" cy="2209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62200" y="5638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Horse  runs  </a:t>
            </a:r>
            <a:r>
              <a:rPr lang="en-US" dirty="0" smtClean="0">
                <a:solidFill>
                  <a:srgbClr val="7030A0"/>
                </a:solidFill>
              </a:rPr>
              <a:t>faster</a:t>
            </a:r>
            <a:r>
              <a:rPr lang="en-US" dirty="0" smtClean="0"/>
              <a:t>  than  Zebra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838200"/>
            <a:ext cx="891540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3"/>
            </a:pPr>
            <a:r>
              <a:rPr lang="en-US" dirty="0" smtClean="0"/>
              <a:t>.  </a:t>
            </a:r>
            <a:r>
              <a:rPr lang="en-US" dirty="0" smtClean="0">
                <a:solidFill>
                  <a:srgbClr val="00B050"/>
                </a:solidFill>
              </a:rPr>
              <a:t>Structure  of  superlative  degree :  </a:t>
            </a:r>
            <a:r>
              <a:rPr lang="en-US" dirty="0" smtClean="0"/>
              <a:t>Subject +verb +the + adjective + </a:t>
            </a:r>
            <a:r>
              <a:rPr lang="en-US" dirty="0" err="1" smtClean="0"/>
              <a:t>est</a:t>
            </a:r>
            <a:r>
              <a:rPr lang="en-US" dirty="0" smtClean="0"/>
              <a:t>+ of / in + </a:t>
            </a:r>
            <a:r>
              <a:rPr lang="en-US" dirty="0" err="1" smtClean="0"/>
              <a:t>obj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smtClean="0"/>
              <a:t>(in  </a:t>
            </a:r>
            <a:r>
              <a:rPr lang="en-US" dirty="0" err="1" smtClean="0"/>
              <a:t>plu</a:t>
            </a:r>
            <a:r>
              <a:rPr lang="en-US" dirty="0" smtClean="0"/>
              <a:t>  )   .</a:t>
            </a:r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                                  The     Himalayas  is  the  </a:t>
            </a:r>
            <a:r>
              <a:rPr lang="en-US" dirty="0" smtClean="0">
                <a:solidFill>
                  <a:srgbClr val="00B050"/>
                </a:solidFill>
              </a:rPr>
              <a:t>…………….</a:t>
            </a:r>
            <a:r>
              <a:rPr lang="en-US" dirty="0" smtClean="0"/>
              <a:t> mountain .</a:t>
            </a:r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/>
          </a:p>
        </p:txBody>
      </p:sp>
      <p:pic>
        <p:nvPicPr>
          <p:cNvPr id="3" name="Picture 2" descr="t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990600" y="1752600"/>
            <a:ext cx="7010400" cy="304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5000" y="54102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The  Himalayas  is  the  </a:t>
            </a:r>
            <a:r>
              <a:rPr lang="en-US" dirty="0" smtClean="0">
                <a:solidFill>
                  <a:srgbClr val="FF0000"/>
                </a:solidFill>
              </a:rPr>
              <a:t>tallest </a:t>
            </a:r>
            <a:r>
              <a:rPr lang="en-US" dirty="0" smtClean="0"/>
              <a:t> mountain  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362200"/>
            <a:ext cx="83058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</a:t>
            </a:r>
            <a:r>
              <a:rPr lang="en-US" sz="3600" dirty="0" smtClean="0">
                <a:solidFill>
                  <a:srgbClr val="FF0000"/>
                </a:solidFill>
              </a:rPr>
              <a:t>Group  work  :</a:t>
            </a:r>
          </a:p>
          <a:p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Fill  up  the  blanks  with  appropriate  adjectives   .  </a:t>
            </a:r>
          </a:p>
          <a:p>
            <a:endParaRPr lang="en-US" dirty="0" smtClean="0"/>
          </a:p>
          <a:p>
            <a:r>
              <a:rPr lang="en-US" dirty="0" smtClean="0"/>
              <a:t>(a ) The  </a:t>
            </a:r>
            <a:r>
              <a:rPr lang="en-US" dirty="0" err="1" smtClean="0"/>
              <a:t>jamuna</a:t>
            </a:r>
            <a:r>
              <a:rPr lang="en-US" dirty="0" smtClean="0"/>
              <a:t>  is  the  …….. river  in  our  country ( b) No  other  city  is  as …….as  Dhaka . (c ) </a:t>
            </a:r>
            <a:r>
              <a:rPr lang="en-US" dirty="0" err="1" smtClean="0"/>
              <a:t>Lili</a:t>
            </a:r>
            <a:r>
              <a:rPr lang="en-US" dirty="0" smtClean="0"/>
              <a:t>  is  not  so …..</a:t>
            </a:r>
            <a:r>
              <a:rPr lang="en-US" dirty="0" err="1" smtClean="0"/>
              <a:t>Shila</a:t>
            </a:r>
            <a:r>
              <a:rPr lang="en-US" dirty="0" smtClean="0"/>
              <a:t> . (d ) Mecca  is  the ………..place  of  Muslims . (e) </a:t>
            </a:r>
            <a:r>
              <a:rPr lang="en-US" dirty="0" err="1" smtClean="0"/>
              <a:t>Nafiz</a:t>
            </a:r>
            <a:r>
              <a:rPr lang="en-US" dirty="0" smtClean="0"/>
              <a:t>  is…..than  any  other  boy .(f) Computer  is  the……….important thing . (g) He  is….to  me . (h) </a:t>
            </a:r>
            <a:r>
              <a:rPr lang="en-US" dirty="0" err="1" smtClean="0"/>
              <a:t>Nila</a:t>
            </a:r>
            <a:r>
              <a:rPr lang="en-US" dirty="0" smtClean="0"/>
              <a:t>  is….than  Mila .(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Humayun</a:t>
            </a:r>
            <a:r>
              <a:rPr lang="en-US" dirty="0" smtClean="0"/>
              <a:t>   Ahmed   is  the….writer. (j) Fox  is….than  any  other  animal .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8229600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Rules  of  forming  comparatives  and  superlatives  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Rule- 1 </a:t>
            </a:r>
            <a:r>
              <a:rPr lang="en-US" dirty="0" smtClean="0"/>
              <a:t>:For  one  syllable  adjective  </a:t>
            </a:r>
            <a:r>
              <a:rPr lang="en-US" dirty="0" err="1" smtClean="0"/>
              <a:t>er</a:t>
            </a:r>
            <a:r>
              <a:rPr lang="en-US" dirty="0" smtClean="0"/>
              <a:t>  and  </a:t>
            </a:r>
            <a:r>
              <a:rPr lang="en-US" dirty="0" err="1" smtClean="0"/>
              <a:t>est</a:t>
            </a:r>
            <a:r>
              <a:rPr lang="en-US" dirty="0" smtClean="0"/>
              <a:t>  will  be  added  as  for  comparative  and  superlative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F0"/>
                </a:solidFill>
              </a:rPr>
              <a:t>High</a:t>
            </a:r>
            <a:r>
              <a:rPr lang="en-US" dirty="0" smtClean="0"/>
              <a:t>  building                             …….  </a:t>
            </a:r>
            <a:r>
              <a:rPr lang="en-US" dirty="0" err="1" smtClean="0"/>
              <a:t>building</a:t>
            </a:r>
            <a:r>
              <a:rPr lang="en-US" dirty="0" smtClean="0"/>
              <a:t>                         </a:t>
            </a:r>
            <a:r>
              <a:rPr lang="en-US" dirty="0" smtClean="0">
                <a:solidFill>
                  <a:srgbClr val="7030A0"/>
                </a:solidFill>
              </a:rPr>
              <a:t>……..</a:t>
            </a:r>
            <a:r>
              <a:rPr lang="en-US" dirty="0" smtClean="0"/>
              <a:t>  building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</a:t>
            </a:r>
          </a:p>
          <a:p>
            <a:endParaRPr lang="en-US" dirty="0"/>
          </a:p>
        </p:txBody>
      </p:sp>
      <p:pic>
        <p:nvPicPr>
          <p:cNvPr id="3" name="Picture 2" descr="z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0861" y="1905000"/>
            <a:ext cx="2114939" cy="2971800"/>
          </a:xfrm>
          <a:prstGeom prst="rect">
            <a:avLst/>
          </a:prstGeom>
        </p:spPr>
      </p:pic>
      <p:pic>
        <p:nvPicPr>
          <p:cNvPr id="4" name="Picture 3" descr="q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14601"/>
            <a:ext cx="1828800" cy="2285999"/>
          </a:xfrm>
          <a:prstGeom prst="rect">
            <a:avLst/>
          </a:prstGeom>
        </p:spPr>
      </p:pic>
      <p:pic>
        <p:nvPicPr>
          <p:cNvPr id="5" name="Picture 4" descr="c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7662" y="2241680"/>
            <a:ext cx="2068286" cy="2558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53340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     High </a:t>
            </a:r>
            <a:r>
              <a:rPr lang="en-US" dirty="0" smtClean="0"/>
              <a:t>  building                            </a:t>
            </a:r>
            <a:r>
              <a:rPr lang="en-US" dirty="0" smtClean="0">
                <a:solidFill>
                  <a:srgbClr val="C00000"/>
                </a:solidFill>
              </a:rPr>
              <a:t>higher</a:t>
            </a:r>
            <a:r>
              <a:rPr lang="en-US" dirty="0" smtClean="0"/>
              <a:t>  building                      </a:t>
            </a:r>
            <a:r>
              <a:rPr lang="en-US" dirty="0" smtClean="0">
                <a:solidFill>
                  <a:srgbClr val="FF0000"/>
                </a:solidFill>
              </a:rPr>
              <a:t>highest</a:t>
            </a:r>
            <a:r>
              <a:rPr lang="en-US" dirty="0" smtClean="0"/>
              <a:t>  building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0918"/>
            <a:ext cx="8610600" cy="1255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Rule- 2 </a:t>
            </a:r>
            <a:r>
              <a:rPr lang="en-US" dirty="0" smtClean="0"/>
              <a:t>: If  the  last  letter  of  an  adjective  is  consonant  and  before  it  there</a:t>
            </a:r>
          </a:p>
          <a:p>
            <a:r>
              <a:rPr lang="en-US" dirty="0" smtClean="0"/>
              <a:t>has  a  single  vowel  then  consonant  will  be  double  and  then  </a:t>
            </a:r>
            <a:r>
              <a:rPr lang="en-US" dirty="0" err="1" smtClean="0"/>
              <a:t>er</a:t>
            </a:r>
            <a:r>
              <a:rPr lang="en-US" dirty="0" smtClean="0"/>
              <a:t>  ,</a:t>
            </a:r>
            <a:r>
              <a:rPr lang="en-US" dirty="0" err="1" smtClean="0"/>
              <a:t>est</a:t>
            </a:r>
            <a:r>
              <a:rPr lang="en-US" dirty="0" smtClean="0"/>
              <a:t>  as  for</a:t>
            </a:r>
          </a:p>
          <a:p>
            <a:r>
              <a:rPr lang="en-US" dirty="0" smtClean="0"/>
              <a:t>Comparative  and  superlative.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Big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Elephant </a:t>
            </a:r>
            <a:r>
              <a:rPr lang="en-US" dirty="0" smtClean="0">
                <a:solidFill>
                  <a:srgbClr val="00B050"/>
                </a:solidFill>
              </a:rPr>
              <a:t>                    ……………..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Elephant</a:t>
            </a:r>
            <a:r>
              <a:rPr lang="en-US" dirty="0" smtClean="0">
                <a:solidFill>
                  <a:srgbClr val="00B050"/>
                </a:solidFill>
              </a:rPr>
              <a:t>                            ………………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Elephant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600324"/>
            <a:ext cx="1981200" cy="2428875"/>
          </a:xfrm>
          <a:prstGeom prst="rect">
            <a:avLst/>
          </a:prstGeom>
        </p:spPr>
      </p:pic>
      <p:pic>
        <p:nvPicPr>
          <p:cNvPr id="5" name="Picture 4" descr="m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286000"/>
            <a:ext cx="2133600" cy="2714625"/>
          </a:xfrm>
          <a:prstGeom prst="rect">
            <a:avLst/>
          </a:prstGeom>
        </p:spPr>
      </p:pic>
      <p:pic>
        <p:nvPicPr>
          <p:cNvPr id="6" name="Picture 5" descr="b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1" y="1600200"/>
            <a:ext cx="2714624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55626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Big</a:t>
            </a:r>
            <a:r>
              <a:rPr lang="en-US" dirty="0" smtClean="0"/>
              <a:t>   Elephant                           </a:t>
            </a:r>
            <a:r>
              <a:rPr lang="en-US" dirty="0" smtClean="0">
                <a:solidFill>
                  <a:srgbClr val="C00000"/>
                </a:solidFill>
              </a:rPr>
              <a:t>bigger</a:t>
            </a:r>
            <a:r>
              <a:rPr lang="en-US" dirty="0" smtClean="0"/>
              <a:t>  Elephant                             </a:t>
            </a:r>
            <a:r>
              <a:rPr lang="en-US" dirty="0" smtClean="0">
                <a:solidFill>
                  <a:srgbClr val="FF0000"/>
                </a:solidFill>
              </a:rPr>
              <a:t>biggest </a:t>
            </a:r>
            <a:r>
              <a:rPr lang="en-US" dirty="0" smtClean="0"/>
              <a:t> Elephant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Rule-3 </a:t>
            </a:r>
            <a:r>
              <a:rPr lang="en-US" dirty="0" smtClean="0"/>
              <a:t>:  If  the  last  letter  0f  an  adjective is  “ y”    and  before  “y”    there  has  a  consonant  In  that  case  instead  of  “y”      “I”       will  be  introduced  then  </a:t>
            </a:r>
            <a:r>
              <a:rPr lang="en-US" dirty="0" err="1" smtClean="0"/>
              <a:t>er</a:t>
            </a:r>
            <a:r>
              <a:rPr lang="en-US" dirty="0" smtClean="0"/>
              <a:t> , </a:t>
            </a:r>
            <a:r>
              <a:rPr lang="en-US" dirty="0" err="1" smtClean="0"/>
              <a:t>est</a:t>
            </a:r>
            <a:r>
              <a:rPr lang="en-US" dirty="0" smtClean="0"/>
              <a:t>  as  for  comparative  and  superlative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      Healthy  </a:t>
            </a:r>
            <a:r>
              <a:rPr lang="en-US" dirty="0" smtClean="0"/>
              <a:t>man                       ……………….. </a:t>
            </a:r>
            <a:r>
              <a:rPr lang="en-US" dirty="0" err="1" smtClean="0"/>
              <a:t>man</a:t>
            </a:r>
            <a:r>
              <a:rPr lang="en-US" dirty="0" smtClean="0"/>
              <a:t>                       </a:t>
            </a:r>
            <a:r>
              <a:rPr lang="en-US" dirty="0" smtClean="0">
                <a:solidFill>
                  <a:srgbClr val="FF0000"/>
                </a:solidFill>
              </a:rPr>
              <a:t>………………..</a:t>
            </a:r>
            <a:r>
              <a:rPr lang="en-US" dirty="0" smtClean="0"/>
              <a:t> man</a:t>
            </a:r>
          </a:p>
        </p:txBody>
      </p:sp>
      <p:pic>
        <p:nvPicPr>
          <p:cNvPr id="4" name="Picture 3" descr="a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2286000"/>
            <a:ext cx="2057400" cy="2667000"/>
          </a:xfrm>
          <a:prstGeom prst="rect">
            <a:avLst/>
          </a:prstGeom>
        </p:spPr>
      </p:pic>
      <p:pic>
        <p:nvPicPr>
          <p:cNvPr id="6" name="Picture 5" descr="u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905000"/>
            <a:ext cx="1981200" cy="3124200"/>
          </a:xfrm>
          <a:prstGeom prst="rect">
            <a:avLst/>
          </a:prstGeom>
        </p:spPr>
      </p:pic>
      <p:pic>
        <p:nvPicPr>
          <p:cNvPr id="7" name="Picture 6" descr="zp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2438400"/>
            <a:ext cx="1828800" cy="2514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685800" y="5486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   Healthy </a:t>
            </a:r>
            <a:r>
              <a:rPr lang="en-US" dirty="0" smtClean="0"/>
              <a:t>  man                        </a:t>
            </a:r>
            <a:r>
              <a:rPr lang="en-US" dirty="0" smtClean="0">
                <a:solidFill>
                  <a:srgbClr val="C00000"/>
                </a:solidFill>
              </a:rPr>
              <a:t> healthier  </a:t>
            </a:r>
            <a:r>
              <a:rPr lang="en-US" dirty="0" smtClean="0"/>
              <a:t>man                            </a:t>
            </a:r>
            <a:r>
              <a:rPr lang="en-US" dirty="0" smtClean="0">
                <a:solidFill>
                  <a:srgbClr val="FF0000"/>
                </a:solidFill>
              </a:rPr>
              <a:t>healthiest </a:t>
            </a:r>
            <a:r>
              <a:rPr lang="en-US" dirty="0" smtClean="0"/>
              <a:t> 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8991600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    If  before  “y”       there  has   a   vowel  then  “y”   will  not  be  omitted 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r>
              <a:rPr lang="en-US" dirty="0" smtClean="0"/>
              <a:t>                    </a:t>
            </a:r>
            <a:r>
              <a:rPr lang="en-US" dirty="0" smtClean="0">
                <a:solidFill>
                  <a:srgbClr val="00B0F0"/>
                </a:solidFill>
              </a:rPr>
              <a:t>Gay  </a:t>
            </a:r>
            <a:r>
              <a:rPr lang="en-US" dirty="0" smtClean="0"/>
              <a:t>                                           </a:t>
            </a:r>
            <a:r>
              <a:rPr lang="en-US" dirty="0" smtClean="0">
                <a:solidFill>
                  <a:srgbClr val="0070C0"/>
                </a:solidFill>
              </a:rPr>
              <a:t>Gayer </a:t>
            </a:r>
            <a:r>
              <a:rPr lang="en-US" dirty="0" smtClean="0"/>
              <a:t> 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 Gayest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3" name="Picture 2" descr="bsa-mo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00200"/>
            <a:ext cx="2362199" cy="3124200"/>
          </a:xfrm>
          <a:prstGeom prst="rect">
            <a:avLst/>
          </a:prstGeom>
        </p:spPr>
      </p:pic>
      <p:pic>
        <p:nvPicPr>
          <p:cNvPr id="4" name="Picture 3" descr="o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1600200"/>
            <a:ext cx="2590800" cy="3124200"/>
          </a:xfrm>
          <a:prstGeom prst="rect">
            <a:avLst/>
          </a:prstGeom>
        </p:spPr>
      </p:pic>
      <p:pic>
        <p:nvPicPr>
          <p:cNvPr id="5" name="Picture 4" descr="v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600" y="1600200"/>
            <a:ext cx="25908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382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Rule- 4 :  </a:t>
            </a:r>
            <a:r>
              <a:rPr lang="en-US" dirty="0" smtClean="0"/>
              <a:t>If  the  adjective  word  is  constructed  with  two  or  more  syllable  in  that  case  more  and  most  will  be  added  before  adjective  as  for  comparative  and  superlative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  Beautiful  </a:t>
            </a:r>
            <a:r>
              <a:rPr lang="en-US" dirty="0" smtClean="0"/>
              <a:t>flower                    </a:t>
            </a:r>
            <a:r>
              <a:rPr lang="en-US" dirty="0" smtClean="0">
                <a:solidFill>
                  <a:srgbClr val="00B0F0"/>
                </a:solidFill>
              </a:rPr>
              <a:t>……………… </a:t>
            </a:r>
            <a:r>
              <a:rPr lang="en-US" dirty="0" smtClean="0"/>
              <a:t>flower            ………………….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flower</a:t>
            </a:r>
          </a:p>
          <a:p>
            <a:endParaRPr lang="en-US" dirty="0"/>
          </a:p>
        </p:txBody>
      </p:sp>
      <p:pic>
        <p:nvPicPr>
          <p:cNvPr id="3" name="Picture 2" descr="o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81000" y="2209800"/>
            <a:ext cx="2362200" cy="2743200"/>
          </a:xfrm>
          <a:prstGeom prst="rect">
            <a:avLst/>
          </a:prstGeom>
        </p:spPr>
      </p:pic>
      <p:pic>
        <p:nvPicPr>
          <p:cNvPr id="4" name="Picture 3" descr="cv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2209800"/>
            <a:ext cx="2590800" cy="2667000"/>
          </a:xfrm>
          <a:prstGeom prst="rect">
            <a:avLst/>
          </a:prstGeom>
        </p:spPr>
      </p:pic>
      <p:pic>
        <p:nvPicPr>
          <p:cNvPr id="5" name="Picture 4" descr="vb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209800"/>
            <a:ext cx="2514600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5562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  Beautiful </a:t>
            </a:r>
            <a:r>
              <a:rPr lang="en-US" dirty="0" smtClean="0"/>
              <a:t> flower                  </a:t>
            </a:r>
            <a:r>
              <a:rPr lang="en-US" dirty="0" smtClean="0">
                <a:solidFill>
                  <a:srgbClr val="C00000"/>
                </a:solidFill>
              </a:rPr>
              <a:t>more  beautiful  </a:t>
            </a:r>
            <a:r>
              <a:rPr lang="en-US" dirty="0" smtClean="0"/>
              <a:t>flower       </a:t>
            </a:r>
            <a:r>
              <a:rPr lang="en-US" dirty="0" smtClean="0">
                <a:solidFill>
                  <a:srgbClr val="FF0000"/>
                </a:solidFill>
              </a:rPr>
              <a:t>most  beautiful </a:t>
            </a:r>
            <a:r>
              <a:rPr lang="en-US" dirty="0" smtClean="0"/>
              <a:t> flower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1752600" y="1219200"/>
            <a:ext cx="5638800" cy="4572000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Mohammad   </a:t>
            </a:r>
            <a:r>
              <a:rPr lang="en-US" dirty="0" err="1" smtClean="0">
                <a:solidFill>
                  <a:schemeClr val="tx1"/>
                </a:solidFill>
              </a:rPr>
              <a:t>Zubayed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Hossain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Assistant  Teacher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Bhawman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Talabaha</a:t>
            </a:r>
            <a:r>
              <a:rPr lang="en-US" dirty="0" smtClean="0">
                <a:solidFill>
                  <a:schemeClr val="tx1"/>
                </a:solidFill>
              </a:rPr>
              <a:t>  Model  High  School 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Kaliakair</a:t>
            </a:r>
            <a:r>
              <a:rPr lang="en-US" dirty="0" smtClean="0">
                <a:solidFill>
                  <a:schemeClr val="tx1"/>
                </a:solidFill>
              </a:rPr>
              <a:t>  ,  </a:t>
            </a:r>
            <a:r>
              <a:rPr lang="en-US" dirty="0" err="1" smtClean="0">
                <a:solidFill>
                  <a:schemeClr val="tx1"/>
                </a:solidFill>
              </a:rPr>
              <a:t>Gazipur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zubayed.gazi</a:t>
            </a:r>
            <a:r>
              <a:rPr lang="en-US" dirty="0" smtClean="0">
                <a:solidFill>
                  <a:schemeClr val="tx1"/>
                </a:solidFill>
              </a:rPr>
              <a:t> @ </a:t>
            </a:r>
            <a:r>
              <a:rPr lang="en-US" dirty="0" err="1" smtClean="0">
                <a:solidFill>
                  <a:schemeClr val="tx1"/>
                </a:solidFill>
              </a:rPr>
              <a:t>gmail</a:t>
            </a:r>
            <a:r>
              <a:rPr lang="en-US" dirty="0" smtClean="0">
                <a:solidFill>
                  <a:schemeClr val="tx1"/>
                </a:solidFill>
              </a:rPr>
              <a:t> . com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1283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1219200"/>
            <a:ext cx="1620253" cy="2052320"/>
          </a:xfrm>
          <a:prstGeom prst="rect">
            <a:avLst/>
          </a:prstGeom>
        </p:spPr>
      </p:pic>
      <p:pic>
        <p:nvPicPr>
          <p:cNvPr id="4" name="Picture 3" descr="q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1600200"/>
            <a:ext cx="2511888" cy="171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26115"/>
            <a:ext cx="8915400" cy="12432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</a:rPr>
              <a:t>                   Rule – 5 </a:t>
            </a:r>
            <a:r>
              <a:rPr lang="en-US" dirty="0" smtClean="0"/>
              <a:t>:  </a:t>
            </a:r>
            <a:r>
              <a:rPr lang="en-US" sz="2400" dirty="0" smtClean="0">
                <a:solidFill>
                  <a:srgbClr val="FF0000"/>
                </a:solidFill>
              </a:rPr>
              <a:t>Some  adjectives  follow  no rules 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            Many</a:t>
            </a:r>
            <a:r>
              <a:rPr lang="en-US" dirty="0" smtClean="0"/>
              <a:t>  food                               ………..  </a:t>
            </a:r>
            <a:r>
              <a:rPr lang="en-US" dirty="0" err="1" smtClean="0"/>
              <a:t>food</a:t>
            </a:r>
            <a:r>
              <a:rPr lang="en-US" dirty="0" smtClean="0"/>
              <a:t>                              </a:t>
            </a:r>
            <a:r>
              <a:rPr lang="en-US" dirty="0" smtClean="0">
                <a:solidFill>
                  <a:srgbClr val="FF0000"/>
                </a:solidFill>
              </a:rPr>
              <a:t> ……….. </a:t>
            </a:r>
            <a:r>
              <a:rPr lang="en-US" dirty="0" smtClean="0"/>
              <a:t>food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" name="Picture 2" descr="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05000"/>
            <a:ext cx="2286000" cy="2895600"/>
          </a:xfrm>
          <a:prstGeom prst="rect">
            <a:avLst/>
          </a:prstGeom>
        </p:spPr>
      </p:pic>
      <p:pic>
        <p:nvPicPr>
          <p:cNvPr id="4" name="Picture 3" descr="c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1905000"/>
            <a:ext cx="2514600" cy="2895600"/>
          </a:xfrm>
          <a:prstGeom prst="rect">
            <a:avLst/>
          </a:prstGeom>
        </p:spPr>
      </p:pic>
      <p:pic>
        <p:nvPicPr>
          <p:cNvPr id="5" name="Picture 4" descr="k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1905000"/>
            <a:ext cx="2362200" cy="2819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54102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Many </a:t>
            </a:r>
            <a:r>
              <a:rPr lang="en-US" dirty="0" smtClean="0"/>
              <a:t> food                                  </a:t>
            </a:r>
            <a:r>
              <a:rPr lang="en-US" dirty="0" smtClean="0">
                <a:solidFill>
                  <a:srgbClr val="C00000"/>
                </a:solidFill>
              </a:rPr>
              <a:t> more  </a:t>
            </a:r>
            <a:r>
              <a:rPr lang="en-US" dirty="0" smtClean="0"/>
              <a:t>food                              </a:t>
            </a:r>
            <a:r>
              <a:rPr lang="en-US" dirty="0" smtClean="0">
                <a:solidFill>
                  <a:srgbClr val="FF0000"/>
                </a:solidFill>
              </a:rPr>
              <a:t>most </a:t>
            </a:r>
            <a:r>
              <a:rPr lang="en-US" dirty="0" smtClean="0"/>
              <a:t> food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6629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</a:t>
            </a:r>
            <a:r>
              <a:rPr lang="en-US" sz="3200" dirty="0" smtClean="0">
                <a:solidFill>
                  <a:srgbClr val="00B0F0"/>
                </a:solidFill>
              </a:rPr>
              <a:t>Evaluation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  What  is  the  structure  of  comparative  degree  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   Make  comparative  and  superlative  degree  with  the                           following       adjectives  :</a:t>
            </a:r>
          </a:p>
          <a:p>
            <a:endParaRPr lang="en-US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Cold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Hot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Intelligent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Bad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Happy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Important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Good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Comfortable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 Old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   Grey       </a:t>
            </a:r>
          </a:p>
          <a:p>
            <a:r>
              <a:rPr lang="en-US" dirty="0" smtClean="0"/>
              <a:t>             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8956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 each  of  the  following  adjectives  as  a  positive , comparative  and  superlative  degree  </a:t>
            </a:r>
            <a:r>
              <a:rPr lang="en-US" dirty="0" err="1" smtClean="0"/>
              <a:t>i</a:t>
            </a:r>
            <a:r>
              <a:rPr lang="en-US" dirty="0" smtClean="0"/>
              <a:t> n  the  sentence  :</a:t>
            </a:r>
          </a:p>
          <a:p>
            <a:endParaRPr lang="en-US" dirty="0" smtClean="0"/>
          </a:p>
          <a:p>
            <a:r>
              <a:rPr lang="en-US" dirty="0" smtClean="0"/>
              <a:t>                         small ,  young ,  brave ,  much ,difficult . 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1800" y="1676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14478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              </a:t>
            </a:r>
            <a:r>
              <a:rPr lang="en-US" sz="3600" dirty="0" smtClean="0">
                <a:solidFill>
                  <a:srgbClr val="00B050"/>
                </a:solidFill>
              </a:rPr>
              <a:t>Home  work :</a:t>
            </a:r>
            <a:endParaRPr lang="en-US" sz="3600" dirty="0"/>
          </a:p>
        </p:txBody>
      </p:sp>
      <p:sp>
        <p:nvSpPr>
          <p:cNvPr id="5" name="Snip Same Side Corner Rectangle 4"/>
          <p:cNvSpPr/>
          <p:nvPr/>
        </p:nvSpPr>
        <p:spPr>
          <a:xfrm>
            <a:off x="2057400" y="914400"/>
            <a:ext cx="4724400" cy="1143000"/>
          </a:xfrm>
          <a:prstGeom prst="snip2Same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Home  work: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x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86000"/>
            <a:ext cx="6934200" cy="3200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6934200" cy="769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                       </a:t>
            </a:r>
            <a:r>
              <a:rPr lang="en-US" sz="4400" dirty="0" smtClean="0"/>
              <a:t>Thanks   to  all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873276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                   </a:t>
            </a:r>
            <a:endParaRPr lang="en-US" dirty="0" smtClean="0"/>
          </a:p>
          <a:p>
            <a:r>
              <a:rPr lang="en-US" dirty="0" smtClean="0"/>
              <a:t>                    Class           :             Eight </a:t>
            </a:r>
          </a:p>
          <a:p>
            <a:r>
              <a:rPr lang="en-US" dirty="0" smtClean="0"/>
              <a:t>                    Subject       :             English  2</a:t>
            </a:r>
            <a:r>
              <a:rPr lang="en-US" baseline="30000" dirty="0" smtClean="0"/>
              <a:t>nd</a:t>
            </a:r>
            <a:r>
              <a:rPr lang="en-US" dirty="0" smtClean="0"/>
              <a:t>  paper</a:t>
            </a:r>
          </a:p>
          <a:p>
            <a:r>
              <a:rPr lang="en-US" dirty="0" smtClean="0"/>
              <a:t>                    Time           :             50 minutes</a:t>
            </a:r>
          </a:p>
          <a:p>
            <a:r>
              <a:rPr lang="en-US" dirty="0" smtClean="0"/>
              <a:t>                    Date            :            4  . 7  .  13</a:t>
            </a:r>
          </a:p>
          <a:p>
            <a:r>
              <a:rPr lang="en-US" dirty="0" smtClean="0"/>
              <a:t>                    </a:t>
            </a:r>
          </a:p>
          <a:p>
            <a:r>
              <a:rPr lang="en-US" dirty="0" smtClean="0"/>
              <a:t>        </a:t>
            </a:r>
            <a:endParaRPr lang="en-US" dirty="0"/>
          </a:p>
        </p:txBody>
      </p:sp>
      <p:pic>
        <p:nvPicPr>
          <p:cNvPr id="3" name="Picture 2" descr="g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19200"/>
            <a:ext cx="2895600" cy="17526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57600" y="20574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 Schedule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re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1" y="2514600"/>
            <a:ext cx="1295399" cy="1828800"/>
          </a:xfrm>
          <a:prstGeom prst="rect">
            <a:avLst/>
          </a:prstGeom>
        </p:spPr>
      </p:pic>
      <p:pic>
        <p:nvPicPr>
          <p:cNvPr id="7" name="Picture 6" descr="re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905000"/>
            <a:ext cx="1600200" cy="2438400"/>
          </a:xfrm>
          <a:prstGeom prst="rect">
            <a:avLst/>
          </a:prstGeom>
        </p:spPr>
      </p:pic>
      <p:pic>
        <p:nvPicPr>
          <p:cNvPr id="8" name="Picture 7" descr="re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447800"/>
            <a:ext cx="1914525" cy="2895600"/>
          </a:xfrm>
          <a:prstGeom prst="rect">
            <a:avLst/>
          </a:prstGeom>
        </p:spPr>
      </p:pic>
      <p:pic>
        <p:nvPicPr>
          <p:cNvPr id="9" name="Picture 8" descr="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419600"/>
            <a:ext cx="2743200" cy="2133600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10" name="Picture 9" descr="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724400"/>
            <a:ext cx="2667000" cy="175260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1" name="Picture 10" descr="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648200"/>
            <a:ext cx="2667000" cy="1905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2" name="TextBox 11"/>
          <p:cNvSpPr txBox="1"/>
          <p:nvPr/>
        </p:nvSpPr>
        <p:spPr>
          <a:xfrm>
            <a:off x="304800" y="762000"/>
            <a:ext cx="85344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sz="2800" dirty="0" smtClean="0"/>
              <a:t>Look  at  the  picture  and  think  about   that.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69199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6200" y="838200"/>
            <a:ext cx="7772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                       Degree   of  comparison</a:t>
            </a:r>
            <a:endParaRPr lang="en-US" sz="3200" dirty="0"/>
          </a:p>
        </p:txBody>
      </p:sp>
      <p:pic>
        <p:nvPicPr>
          <p:cNvPr id="3" name="Picture 2" descr="z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46310"/>
            <a:ext cx="1676400" cy="2297289"/>
          </a:xfrm>
          <a:prstGeom prst="rect">
            <a:avLst/>
          </a:prstGeom>
        </p:spPr>
      </p:pic>
      <p:pic>
        <p:nvPicPr>
          <p:cNvPr id="4" name="Picture 3" descr="z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2184400"/>
            <a:ext cx="2819400" cy="3759200"/>
          </a:xfrm>
          <a:prstGeom prst="rect">
            <a:avLst/>
          </a:prstGeom>
        </p:spPr>
      </p:pic>
      <p:pic>
        <p:nvPicPr>
          <p:cNvPr id="5" name="Picture 4" descr="z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963918"/>
            <a:ext cx="2057400" cy="2979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286000"/>
            <a:ext cx="792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</a:t>
            </a:r>
            <a:r>
              <a:rPr lang="en-US" sz="3200" dirty="0" smtClean="0">
                <a:solidFill>
                  <a:srgbClr val="00B050"/>
                </a:solidFill>
              </a:rPr>
              <a:t>Learning   outcome  :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       After  this  session  students  will  be  able  to  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   Identify   degree 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   Fill  up  the  blanks  with  appropriate  adjectives 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   Compare  with  positive, comparative  and  superlative  degrees   by   making  sentences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00200"/>
            <a:ext cx="73914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Definition     of   Degree    of  Comparison </a:t>
            </a:r>
            <a:r>
              <a:rPr lang="en-US" sz="2400" dirty="0" smtClean="0"/>
              <a:t>:  </a:t>
            </a:r>
            <a:r>
              <a:rPr lang="en-US" dirty="0" smtClean="0"/>
              <a:t>To  compare   between  person  to  person  or  material  with  material  according  to  their  Faults , qualities , conditions  adjective  changes  its  form .The  percentage  of  its  variation  and  transformation   is  called  degree  of  comparison . </a:t>
            </a: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Degree  of  Comparison  are  three  kinds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1 .  Positive  degree .</a:t>
            </a:r>
          </a:p>
          <a:p>
            <a:r>
              <a:rPr lang="en-US" dirty="0" smtClean="0"/>
              <a:t>2.  Comparative  degree .</a:t>
            </a:r>
          </a:p>
          <a:p>
            <a:r>
              <a:rPr lang="en-US" dirty="0" smtClean="0"/>
              <a:t>3.  Superlative  degree .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153400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     Do  you  know  what  is  called  degree  of  comparison  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004137"/>
            <a:ext cx="50292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just"/>
            <a:r>
              <a:rPr lang="en-US" sz="2400" dirty="0" smtClean="0"/>
              <a:t>3</a:t>
            </a:r>
            <a:r>
              <a:rPr lang="en-US" sz="2400" dirty="0" smtClean="0">
                <a:solidFill>
                  <a:srgbClr val="0070C0"/>
                </a:solidFill>
              </a:rPr>
              <a:t> .  Superlative  degree :  </a:t>
            </a:r>
            <a:r>
              <a:rPr lang="en-US" dirty="0" smtClean="0"/>
              <a:t>When  adjective  is  used  among  nouns  to  compare  them  then  it  is  called  superlative  degree .</a:t>
            </a:r>
          </a:p>
        </p:txBody>
      </p:sp>
      <p:pic>
        <p:nvPicPr>
          <p:cNvPr id="3" name="Picture 2" descr="n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762000"/>
            <a:ext cx="2286000" cy="1066800"/>
          </a:xfrm>
          <a:prstGeom prst="rect">
            <a:avLst/>
          </a:prstGeom>
        </p:spPr>
      </p:pic>
      <p:pic>
        <p:nvPicPr>
          <p:cNvPr id="4" name="Picture 3" descr="q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2667000"/>
            <a:ext cx="2514600" cy="1447800"/>
          </a:xfrm>
          <a:prstGeom prst="rect">
            <a:avLst/>
          </a:prstGeom>
        </p:spPr>
      </p:pic>
      <p:pic>
        <p:nvPicPr>
          <p:cNvPr id="5" name="Picture 4" descr="og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600" y="4876800"/>
            <a:ext cx="2590800" cy="1295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533400"/>
            <a:ext cx="5410200" cy="12926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1. </a:t>
            </a:r>
            <a:r>
              <a:rPr lang="en-US" sz="2400" dirty="0" smtClean="0">
                <a:solidFill>
                  <a:srgbClr val="00B0F0"/>
                </a:solidFill>
              </a:rPr>
              <a:t>Positive  degree </a:t>
            </a:r>
            <a:r>
              <a:rPr lang="en-US" dirty="0" smtClean="0"/>
              <a:t>:  When  adjective  is  not  used  to  compare , only  is used  to  show  one  noun’s  or  material’s  fault  and  quality  is  called  positive  degree  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697540"/>
            <a:ext cx="51054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2 .</a:t>
            </a:r>
            <a:r>
              <a:rPr lang="en-US" sz="2400" dirty="0" smtClean="0">
                <a:solidFill>
                  <a:srgbClr val="0070C0"/>
                </a:solidFill>
              </a:rPr>
              <a:t>Comparative  degree </a:t>
            </a:r>
            <a:r>
              <a:rPr lang="en-US" sz="2000" dirty="0" smtClean="0">
                <a:solidFill>
                  <a:srgbClr val="0070C0"/>
                </a:solidFill>
              </a:rPr>
              <a:t>:  </a:t>
            </a:r>
            <a:r>
              <a:rPr lang="en-US" dirty="0" smtClean="0"/>
              <a:t>When  adjective  is  used  to  compare  between  two  nouns  or  two  materials  according  to  their  faults  qualities  and  conditions  is  called  comparative  degree  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Structure  of   positive  degree  :  </a:t>
            </a:r>
            <a:r>
              <a:rPr lang="en-US" dirty="0" smtClean="0"/>
              <a:t>( A )  Subject + verb +adjective + object</a:t>
            </a:r>
          </a:p>
          <a:p>
            <a:pPr marL="342900" indent="-342900"/>
            <a:endParaRPr lang="en-US" dirty="0" smtClean="0"/>
          </a:p>
        </p:txBody>
      </p:sp>
      <p:pic>
        <p:nvPicPr>
          <p:cNvPr id="3" name="Picture 2" descr="nmnnn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676400"/>
            <a:ext cx="4267200" cy="2971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62200" y="47244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Rana</a:t>
            </a:r>
            <a:r>
              <a:rPr lang="en-US" sz="2800" dirty="0" smtClean="0"/>
              <a:t>  is  a   </a:t>
            </a:r>
            <a:r>
              <a:rPr lang="en-US" sz="2800" dirty="0" smtClean="0">
                <a:solidFill>
                  <a:srgbClr val="C00000"/>
                </a:solidFill>
              </a:rPr>
              <a:t>……. </a:t>
            </a:r>
            <a:r>
              <a:rPr lang="en-US" sz="2800" dirty="0" smtClean="0"/>
              <a:t>  Boy.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5257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</a:t>
            </a:r>
            <a:r>
              <a:rPr lang="en-US" sz="2800" dirty="0" err="1" smtClean="0"/>
              <a:t>Rana</a:t>
            </a:r>
            <a:r>
              <a:rPr lang="en-US" sz="2800" dirty="0" smtClean="0"/>
              <a:t>  is  a </a:t>
            </a:r>
            <a:r>
              <a:rPr lang="en-US" sz="2800" dirty="0" smtClean="0">
                <a:solidFill>
                  <a:srgbClr val="C00000"/>
                </a:solidFill>
              </a:rPr>
              <a:t> strong   </a:t>
            </a:r>
            <a:r>
              <a:rPr lang="en-US" sz="2800" dirty="0" smtClean="0"/>
              <a:t>boy 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1739</TotalTime>
  <Words>920</Words>
  <Application>Microsoft Office PowerPoint</Application>
  <PresentationFormat>On-screen Show (4:3)</PresentationFormat>
  <Paragraphs>389</Paragraphs>
  <Slides>23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314</cp:revision>
  <dcterms:created xsi:type="dcterms:W3CDTF">2013-06-26T08:45:45Z</dcterms:created>
  <dcterms:modified xsi:type="dcterms:W3CDTF">2013-07-15T03:56:38Z</dcterms:modified>
</cp:coreProperties>
</file>